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01" r:id="rId2"/>
    <p:sldId id="303" r:id="rId3"/>
    <p:sldId id="302" r:id="rId4"/>
    <p:sldId id="309" r:id="rId5"/>
    <p:sldId id="307" r:id="rId6"/>
    <p:sldId id="308" r:id="rId7"/>
    <p:sldId id="304" r:id="rId8"/>
    <p:sldId id="310" r:id="rId9"/>
    <p:sldId id="305" r:id="rId10"/>
    <p:sldId id="312" r:id="rId11"/>
    <p:sldId id="306" r:id="rId12"/>
    <p:sldId id="256" r:id="rId13"/>
    <p:sldId id="271" r:id="rId14"/>
    <p:sldId id="295" r:id="rId15"/>
    <p:sldId id="296" r:id="rId16"/>
    <p:sldId id="267" r:id="rId17"/>
    <p:sldId id="300" r:id="rId18"/>
    <p:sldId id="272" r:id="rId19"/>
    <p:sldId id="283" r:id="rId20"/>
    <p:sldId id="298" r:id="rId21"/>
    <p:sldId id="299" r:id="rId22"/>
    <p:sldId id="25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64" autoAdjust="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35752-6487-4BD3-96A9-75112A95CD2F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1A25D-6577-46B0-AE63-64DD7C6A5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60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A25D-6577-46B0-AE63-64DD7C6A56A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3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B160-E8DB-44D9-8464-8FEDFB0E34C8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708-3CBA-4FE6-A97C-D9114F3ABA8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B160-E8DB-44D9-8464-8FEDFB0E34C8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708-3CBA-4FE6-A97C-D9114F3ABA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B160-E8DB-44D9-8464-8FEDFB0E34C8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708-3CBA-4FE6-A97C-D9114F3ABA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B160-E8DB-44D9-8464-8FEDFB0E34C8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708-3CBA-4FE6-A97C-D9114F3ABA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B160-E8DB-44D9-8464-8FEDFB0E34C8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708-3CBA-4FE6-A97C-D9114F3ABA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B160-E8DB-44D9-8464-8FEDFB0E34C8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708-3CBA-4FE6-A97C-D9114F3ABA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B160-E8DB-44D9-8464-8FEDFB0E34C8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708-3CBA-4FE6-A97C-D9114F3ABA8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B160-E8DB-44D9-8464-8FEDFB0E34C8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708-3CBA-4FE6-A97C-D9114F3ABA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B160-E8DB-44D9-8464-8FEDFB0E34C8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708-3CBA-4FE6-A97C-D9114F3ABA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B160-E8DB-44D9-8464-8FEDFB0E34C8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708-3CBA-4FE6-A97C-D9114F3ABA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B160-E8DB-44D9-8464-8FEDFB0E34C8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F708-3CBA-4FE6-A97C-D9114F3ABA8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01B160-E8DB-44D9-8464-8FEDFB0E34C8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1EDF708-3CBA-4FE6-A97C-D9114F3ABA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7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39552" y="908720"/>
            <a:ext cx="8208912" cy="50405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Профи-АРТ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5000" b="1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«Профессиональной </a:t>
            </a:r>
            <a:r>
              <a:rPr lang="ru-RU" sz="50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летописи страницы…» </a:t>
            </a:r>
            <a:endParaRPr lang="ru-RU" sz="5000" b="1" dirty="0" smtClean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5000" b="1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1" y="35471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>
                  <a:solidFill>
                    <a:prstClr val="black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  <a:endParaRPr lang="ru-RU" sz="14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0083" y="1196752"/>
            <a:ext cx="896796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оценки экспонатов декоративно-прикладного творчества: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756754"/>
              </p:ext>
            </p:extLst>
          </p:nvPr>
        </p:nvGraphicFramePr>
        <p:xfrm>
          <a:off x="251520" y="3717032"/>
          <a:ext cx="8640962" cy="277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1"/>
                <a:gridCol w="4320481"/>
              </a:tblGrid>
              <a:tr h="1586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«Мы все в истории «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профтеха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определенной значимся строкой»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«Историю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профтехобразования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листая, откроем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</a:t>
                      </a:r>
                      <a:b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сердца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свои»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89862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степени – 1  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степени – 2 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степени – 3  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степени – 1  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степени – 2 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степени – 3 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666559"/>
              </p:ext>
            </p:extLst>
          </p:nvPr>
        </p:nvGraphicFramePr>
        <p:xfrm>
          <a:off x="467544" y="1737480"/>
          <a:ext cx="8208911" cy="159639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757771"/>
                <a:gridCol w="1451140"/>
              </a:tblGrid>
              <a:tr h="2646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количество баллов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46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темы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33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Оригинальность идеи, техники и материала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33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мастерство и качество исполнения работ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2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16832"/>
            <a:ext cx="8352928" cy="2264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8000"/>
              </a:lnSpc>
              <a:spcAft>
                <a:spcPts val="0"/>
              </a:spcAft>
            </a:pPr>
            <a:r>
              <a:rPr lang="ru-RU" sz="4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Доставка 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экспонатов </a:t>
            </a:r>
            <a:r>
              <a:rPr lang="ru-RU" sz="4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осуществляется в период</a:t>
            </a:r>
            <a:br>
              <a:rPr lang="ru-RU" sz="48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4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 </a:t>
            </a:r>
            <a:r>
              <a:rPr lang="ru-RU" sz="4800" b="1" dirty="0">
                <a:solidFill>
                  <a:srgbClr val="000000"/>
                </a:solidFill>
                <a:latin typeface="Times New Roman"/>
                <a:ea typeface="Times New Roman"/>
              </a:rPr>
              <a:t>20 по 24 апреля 2020 г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48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03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040559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7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 инновационного и технического творчества</a:t>
            </a:r>
          </a:p>
        </p:txBody>
      </p:sp>
    </p:spTree>
    <p:extLst>
      <p:ext uri="{BB962C8B-B14F-4D97-AF65-F5344CB8AC3E}">
        <p14:creationId xmlns:p14="http://schemas.microsoft.com/office/powerpoint/2010/main" val="6750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Республиканский смотр инновационного и технического творчества учащихся и работников учреждений образования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I этап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17–28 февраля 2020 г.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– на базе учреждений образования области;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II этап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9–13 марта 2020г.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– на базе государственного учреждения «Гомельский областной Дом учащихся и работников учреждений профессионального образования» по адресу: 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г. Гомель, пр. Октября, 38а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III этап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март–декабрь 2020 г.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– на базе учреждений образования «Республиканский центр инновационного и технического творчества».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27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512511" cy="1143000"/>
          </a:xfrm>
          <a:ln>
            <a:noFill/>
          </a:ln>
          <a:effectLst/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n w="12700">
                  <a:solidFill>
                    <a:schemeClr val="tx1"/>
                  </a:solidFill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9269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завоза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экспонатов 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 и технического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569" y="1531700"/>
            <a:ext cx="871296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9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№1: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олледжи, реализующие образовательные программы профессионально-технического образования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Жлобинский ГПТК, Гомельский ГПТК кулинарии, Гомельский ГПТК бытового обслуживания, Гомельский ГПКТ народных художественных промыслов,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Рогачёвский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ГПТК строителей, Гомельский ГПТК электротехники, Гомельский государственный автомеханический колледж, Светлогорский ГИК);</a:t>
            </a:r>
          </a:p>
          <a:p>
            <a:pPr algn="just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10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лицеи, реализующие образовательные программы профессионально-технического </a:t>
            </a: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(</a:t>
            </a:r>
            <a:r>
              <a:rPr lang="ru-RU" sz="2200" dirty="0">
                <a:latin typeface="Times New Roman"/>
                <a:ea typeface="Times New Roman"/>
              </a:rPr>
              <a:t>Гомельский ГПЛ речного флота, Гомельский ГПЛ строителей, Гомельский ГПТЛ, Мозырский ГПЛ строителей, Жлобинский ГПЛ сферы </a:t>
            </a:r>
            <a:r>
              <a:rPr lang="ru-RU" sz="2200" dirty="0" smtClean="0">
                <a:latin typeface="Times New Roman"/>
                <a:ea typeface="Times New Roman"/>
              </a:rPr>
              <a:t>обслуживания,</a:t>
            </a:r>
            <a:br>
              <a:rPr lang="ru-RU" sz="2200" dirty="0" smtClean="0">
                <a:latin typeface="Times New Roman"/>
                <a:ea typeface="Times New Roman"/>
              </a:rPr>
            </a:br>
            <a:r>
              <a:rPr lang="ru-RU" sz="2200" dirty="0" smtClean="0">
                <a:latin typeface="Times New Roman"/>
                <a:ea typeface="Times New Roman"/>
              </a:rPr>
              <a:t>Гомельский </a:t>
            </a:r>
            <a:r>
              <a:rPr lang="ru-RU" sz="2200" dirty="0">
                <a:latin typeface="Times New Roman"/>
                <a:ea typeface="Times New Roman"/>
              </a:rPr>
              <a:t>ГПМЛ, Гомельский ГПЛ </a:t>
            </a:r>
            <a:r>
              <a:rPr lang="ru-RU" sz="2200" dirty="0" smtClean="0">
                <a:latin typeface="Times New Roman"/>
                <a:ea typeface="Times New Roman"/>
              </a:rPr>
              <a:t>приборостроения,</a:t>
            </a:r>
            <a:br>
              <a:rPr lang="ru-RU" sz="2200" dirty="0" smtClean="0">
                <a:latin typeface="Times New Roman"/>
                <a:ea typeface="Times New Roman"/>
              </a:rPr>
            </a:br>
            <a:r>
              <a:rPr lang="ru-RU" sz="2200" dirty="0" smtClean="0">
                <a:latin typeface="Times New Roman"/>
                <a:ea typeface="Times New Roman"/>
              </a:rPr>
              <a:t>Гомельский </a:t>
            </a:r>
            <a:r>
              <a:rPr lang="ru-RU" sz="2200" dirty="0">
                <a:latin typeface="Times New Roman"/>
                <a:ea typeface="Times New Roman"/>
              </a:rPr>
              <a:t>ГПЛ железнодорожного транспорта, Добрушский </a:t>
            </a:r>
            <a:r>
              <a:rPr lang="ru-RU" sz="2200" dirty="0" smtClean="0">
                <a:latin typeface="Times New Roman"/>
                <a:ea typeface="Times New Roman"/>
              </a:rPr>
              <a:t>ГППЛ,</a:t>
            </a:r>
            <a:br>
              <a:rPr lang="ru-RU" sz="2200" dirty="0" smtClean="0">
                <a:latin typeface="Times New Roman"/>
                <a:ea typeface="Times New Roman"/>
              </a:rPr>
            </a:br>
            <a:r>
              <a:rPr lang="ru-RU" sz="2200" dirty="0" smtClean="0">
                <a:latin typeface="Times New Roman"/>
                <a:ea typeface="Times New Roman"/>
              </a:rPr>
              <a:t>Мозырский </a:t>
            </a:r>
            <a:r>
              <a:rPr lang="ru-RU" sz="2200" dirty="0">
                <a:latin typeface="Times New Roman"/>
                <a:ea typeface="Times New Roman"/>
              </a:rPr>
              <a:t>ГПЛ геологии</a:t>
            </a:r>
            <a:r>
              <a:rPr lang="ru-RU" sz="2200" dirty="0" smtClean="0">
                <a:latin typeface="Times New Roman"/>
                <a:ea typeface="Times New Roman"/>
              </a:rPr>
              <a:t>);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2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548680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b="1" dirty="0">
                <a:ln>
                  <a:solidFill>
                    <a:prstClr val="black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марта 2020 года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№3: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лицеи, осуществляющие подготовку кадров для агропромышленного </a:t>
            </a:r>
            <a:r>
              <a:rPr lang="ru-RU" sz="22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</a:t>
            </a:r>
            <a:r>
              <a:rPr lang="ru-RU" sz="2200" dirty="0" smtClean="0">
                <a:latin typeface="Times New Roman"/>
                <a:ea typeface="Times New Roman"/>
              </a:rPr>
              <a:t>(</a:t>
            </a:r>
            <a:r>
              <a:rPr lang="ru-RU" sz="2200" dirty="0">
                <a:latin typeface="Times New Roman"/>
                <a:ea typeface="Times New Roman"/>
              </a:rPr>
              <a:t>Калинковичский ГПАТЛ, Гомельский </a:t>
            </a:r>
            <a:r>
              <a:rPr lang="ru-RU" sz="2200" dirty="0" smtClean="0">
                <a:latin typeface="Times New Roman"/>
                <a:ea typeface="Times New Roman"/>
              </a:rPr>
              <a:t>ГПАТЛ,</a:t>
            </a:r>
            <a:br>
              <a:rPr lang="ru-RU" sz="2200" dirty="0" smtClean="0">
                <a:latin typeface="Times New Roman"/>
                <a:ea typeface="Times New Roman"/>
              </a:rPr>
            </a:br>
            <a:r>
              <a:rPr lang="ru-RU" sz="2200" dirty="0" smtClean="0">
                <a:latin typeface="Times New Roman"/>
                <a:ea typeface="Times New Roman"/>
              </a:rPr>
              <a:t>Речицкий ГПАТЛ, </a:t>
            </a:r>
            <a:r>
              <a:rPr lang="ru-RU" sz="2200" dirty="0" err="1" smtClean="0">
                <a:latin typeface="Times New Roman"/>
                <a:ea typeface="Times New Roman"/>
              </a:rPr>
              <a:t>Лельчицкий</a:t>
            </a:r>
            <a:r>
              <a:rPr lang="ru-RU" sz="2200" dirty="0" smtClean="0">
                <a:latin typeface="Times New Roman"/>
                <a:ea typeface="Times New Roman"/>
              </a:rPr>
              <a:t> </a:t>
            </a:r>
            <a:r>
              <a:rPr lang="ru-RU" sz="2200" dirty="0">
                <a:latin typeface="Times New Roman"/>
                <a:ea typeface="Times New Roman"/>
              </a:rPr>
              <a:t>ГПЛ, Октябрьский ГПЛ, </a:t>
            </a:r>
            <a:r>
              <a:rPr lang="ru-RU" sz="2200" dirty="0" err="1">
                <a:latin typeface="Times New Roman"/>
                <a:ea typeface="Times New Roman"/>
              </a:rPr>
              <a:t>Хойникский</a:t>
            </a:r>
            <a:r>
              <a:rPr lang="ru-RU" sz="2200" dirty="0">
                <a:latin typeface="Times New Roman"/>
                <a:ea typeface="Times New Roman"/>
              </a:rPr>
              <a:t> ГПЛ, </a:t>
            </a:r>
            <a:r>
              <a:rPr lang="ru-RU" sz="2200" dirty="0" smtClean="0">
                <a:latin typeface="Times New Roman"/>
                <a:ea typeface="Times New Roman"/>
              </a:rPr>
              <a:t>Приборский </a:t>
            </a:r>
            <a:r>
              <a:rPr lang="ru-RU" sz="2200" dirty="0">
                <a:latin typeface="Times New Roman"/>
                <a:ea typeface="Times New Roman"/>
              </a:rPr>
              <a:t>ГПАТЛ, </a:t>
            </a:r>
            <a:r>
              <a:rPr lang="ru-RU" sz="2200" dirty="0" err="1">
                <a:latin typeface="Times New Roman"/>
                <a:ea typeface="Times New Roman"/>
              </a:rPr>
              <a:t>Наровлянский</a:t>
            </a:r>
            <a:r>
              <a:rPr lang="ru-RU" sz="2200" dirty="0">
                <a:latin typeface="Times New Roman"/>
                <a:ea typeface="Times New Roman"/>
              </a:rPr>
              <a:t> ГПЛ, Костюковский ГАТПЛ, Житковичский ГПЛ, Чечерский ГПЛ);</a:t>
            </a:r>
          </a:p>
          <a:p>
            <a:pPr lvl="0" algn="just"/>
            <a:r>
              <a:rPr lang="ru-RU" sz="2400" b="1" dirty="0" smtClean="0">
                <a:ln>
                  <a:solidFill>
                    <a:prstClr val="black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12 </a:t>
            </a:r>
            <a:r>
              <a:rPr lang="ru-RU" sz="2400" b="1" dirty="0">
                <a:ln>
                  <a:solidFill>
                    <a:prstClr val="black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2020 года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№4: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специальные учреждения образования, реализующие педагогические образовательные программы </a:t>
            </a:r>
            <a:r>
              <a:rPr lang="ru-RU" sz="2200" dirty="0">
                <a:latin typeface="Times New Roman"/>
                <a:ea typeface="Times New Roman"/>
              </a:rPr>
              <a:t>(Гомельский ГПК им. Л.С.Выготского, Лоевский ГПК, Рогачевский ГПК, Речицкий ГПК);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b="1" dirty="0" smtClean="0">
                <a:ln>
                  <a:solidFill>
                    <a:prstClr val="black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13 </a:t>
            </a:r>
            <a:r>
              <a:rPr lang="ru-RU" sz="2400" b="1" dirty="0">
                <a:ln>
                  <a:solidFill>
                    <a:prstClr val="black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2020 года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№5: </a:t>
            </a:r>
            <a:r>
              <a:rPr lang="ru-RU" sz="2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Колледжи, реализующие образовательные программы среднего специального </a:t>
            </a:r>
            <a:r>
              <a:rPr lang="ru-RU" sz="22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200" dirty="0">
                <a:latin typeface="Times New Roman"/>
                <a:ea typeface="Times New Roman"/>
              </a:rPr>
              <a:t>(Гомельский ГМК, Мозырский ГПК, Речицкий ГАК, Буда-Кошелевский ГАТК, Гомельский ГАЭК, Полесский ГАК им. </a:t>
            </a:r>
            <a:r>
              <a:rPr lang="ru-RU" sz="2200" dirty="0" err="1">
                <a:latin typeface="Times New Roman"/>
                <a:ea typeface="Times New Roman"/>
              </a:rPr>
              <a:t>В.Ф.Мицкевича</a:t>
            </a:r>
            <a:r>
              <a:rPr lang="ru-RU" sz="2200" dirty="0">
                <a:latin typeface="Times New Roman"/>
                <a:ea typeface="Times New Roman"/>
              </a:rPr>
              <a:t>, Краснобережский </a:t>
            </a:r>
            <a:r>
              <a:rPr lang="ru-RU" sz="2200" dirty="0" smtClean="0">
                <a:latin typeface="Times New Roman"/>
                <a:ea typeface="Times New Roman"/>
              </a:rPr>
              <a:t>ГАК). 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72" y="-99394"/>
            <a:ext cx="9144000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50" b="1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 Республиканского смотра инновационного и технического творчества учащихся, работников учреждений профессионально-технического и среднего специального образования:</a:t>
            </a:r>
            <a:endParaRPr lang="ru-RU" sz="22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145" y="1556792"/>
            <a:ext cx="4474127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радиотехника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приборостроение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производственные технологии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машиностроение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макетирование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для обслуживания транспорта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обучения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ельское хозяйство</a:t>
            </a:r>
          </a:p>
          <a:p>
            <a:pPr marL="342900" indent="-342900">
              <a:buFont typeface="+mj-lt"/>
              <a:buAutoNum type="arabicPeriod"/>
            </a:pP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91347" y="1257816"/>
            <a:ext cx="480166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13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 и энергосберегающие технологии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товары народного потребления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промышленный дизайн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арт-объект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садово-парковый дизайн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интерьера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дизайнерские разработки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утилитарного назначения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занимательная наука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фристайл</a:t>
            </a:r>
          </a:p>
          <a:p>
            <a:pPr marL="342900" indent="-342900">
              <a:buFont typeface="+mj-lt"/>
              <a:buAutoNum type="arabicPeriod" startAt="13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51438"/>
              </p:ext>
            </p:extLst>
          </p:nvPr>
        </p:nvGraphicFramePr>
        <p:xfrm>
          <a:off x="15447" y="188640"/>
          <a:ext cx="9001000" cy="6400800"/>
        </p:xfrm>
        <a:graphic>
          <a:graphicData uri="http://schemas.openxmlformats.org/drawingml/2006/table">
            <a:tbl>
              <a:tblPr firstRow="1" firstCol="1" bandRow="1"/>
              <a:tblGrid>
                <a:gridCol w="4608512"/>
                <a:gridCol w="4392488"/>
              </a:tblGrid>
              <a:tr h="5212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Номинации областного этапа Республиканского смотра инновационного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 технического творчества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место – 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место – 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место – 1</a:t>
                      </a:r>
                    </a:p>
                  </a:txBody>
                  <a:tcPr marL="45327" marR="45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место – 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место – 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место – 2</a:t>
                      </a:r>
                    </a:p>
                  </a:txBody>
                  <a:tcPr marL="45327" marR="453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378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электроника (Т-1)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радиотехника (Т-2)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робототехника (Т-3)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производственные технологии (Т-5)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машиностроение (Т-6)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транспорт (Т-9)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устройства для обслуживания транспорта (Т-10)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средства обучения (Т-11)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энергетика и энергосберегающие технологии (Т-13)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промышленный дизайн (Т-15)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моделирование (Т-16)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занимательная наука (Т-23)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лучший отчёт-презентация объединений по интересам (Т-25)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приборостроение (Т-4)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макетирование (Т-7)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строительство (Т-8)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сельское</a:t>
                      </a:r>
                      <a:r>
                        <a:rPr lang="en-US" sz="2000" b="1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хозяйство </a:t>
                      </a: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(Т-12)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товары народного потребления (Т-14)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арт-объект </a:t>
                      </a: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(Т-17)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садово-парковый дизайн (Т-18)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предметы интерьера (Т-19)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дизайнерские разработки (</a:t>
                      </a: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Т-20)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предметы утилитарного назначения (Т-21)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мебель (Т-22</a:t>
                      </a: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фристайл (Т-24)</a:t>
                      </a:r>
                    </a:p>
                  </a:txBody>
                  <a:tcPr marL="45327" marR="45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8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98990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6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" y="116632"/>
            <a:ext cx="9144000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2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3"/>
            <a:ext cx="8712968" cy="924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700" b="1" dirty="0" smtClean="0">
                <a:ln>
                  <a:solidFill>
                    <a:prstClr val="black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Номинации:</a:t>
            </a:r>
          </a:p>
          <a:p>
            <a:pPr algn="ctr"/>
            <a:endParaRPr lang="ru-RU" sz="3200" b="1" i="1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«Мы 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все в истории «</a:t>
            </a:r>
            <a:r>
              <a:rPr lang="ru-RU" sz="4000" b="1" i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профтеха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» определенной значимся строкой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»;</a:t>
            </a:r>
          </a:p>
          <a:p>
            <a:pPr marL="514350" indent="-514350">
              <a:buFont typeface="+mj-lt"/>
              <a:buAutoNum type="arabicPeriod"/>
            </a:pPr>
            <a:endParaRPr lang="ru-RU" sz="4000" b="1" i="1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«Историю </a:t>
            </a:r>
            <a:r>
              <a:rPr lang="ru-RU" sz="4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профтехобразования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листая, откроем ей сердца свои».</a:t>
            </a:r>
            <a:endParaRPr lang="ru-RU" sz="4000" b="1" i="1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endParaRPr lang="ru-RU" b="1" i="1" dirty="0">
              <a:solidFill>
                <a:srgbClr val="000000"/>
              </a:solidFill>
              <a:latin typeface="Times New Roman"/>
            </a:endParaRPr>
          </a:p>
          <a:p>
            <a:endParaRPr lang="ru-RU" b="1" i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b="1" i="1" dirty="0">
              <a:solidFill>
                <a:srgbClr val="000000"/>
              </a:solidFill>
              <a:latin typeface="Times New Roman"/>
            </a:endParaRPr>
          </a:p>
          <a:p>
            <a:endParaRPr lang="ru-RU" b="1" i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b="1" i="1" dirty="0">
              <a:solidFill>
                <a:srgbClr val="000000"/>
              </a:solidFill>
              <a:latin typeface="Times New Roman"/>
            </a:endParaRPr>
          </a:p>
          <a:p>
            <a:endParaRPr lang="ru-RU" b="1" i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b="1" i="1" dirty="0">
              <a:solidFill>
                <a:srgbClr val="000000"/>
              </a:solidFill>
              <a:latin typeface="Times New Roman"/>
            </a:endParaRPr>
          </a:p>
          <a:p>
            <a:endParaRPr lang="ru-RU" b="1" i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b="1" i="1" dirty="0">
              <a:solidFill>
                <a:srgbClr val="000000"/>
              </a:solidFill>
              <a:latin typeface="Times New Roman"/>
            </a:endParaRPr>
          </a:p>
          <a:p>
            <a:endParaRPr lang="ru-RU" b="1" i="1" dirty="0">
              <a:solidFill>
                <a:srgbClr val="000000"/>
              </a:solidFill>
              <a:latin typeface="Times New Roman"/>
            </a:endParaRPr>
          </a:p>
          <a:p>
            <a:endParaRPr lang="ru-RU" b="1" i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b="1" i="1" dirty="0">
              <a:solidFill>
                <a:srgbClr val="000000"/>
              </a:solidFill>
              <a:latin typeface="Times New Roman"/>
            </a:endParaRPr>
          </a:p>
          <a:p>
            <a:endParaRPr lang="ru-RU" b="1" i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b="1" i="1" dirty="0">
              <a:solidFill>
                <a:srgbClr val="000000"/>
              </a:solidFill>
              <a:latin typeface="Times New Roman"/>
            </a:endParaRPr>
          </a:p>
          <a:p>
            <a:endParaRPr lang="ru-RU" b="1" i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b="1" i="1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9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0754"/>
            <a:ext cx="6526609" cy="676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143" y="44624"/>
            <a:ext cx="6264275" cy="661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466143" y="5373216"/>
            <a:ext cx="59861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466143" y="5805264"/>
            <a:ext cx="59861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466143" y="6021288"/>
            <a:ext cx="59861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66143" y="6237312"/>
            <a:ext cx="59861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8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1143000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Контакты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8784976" cy="511256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Денисова Жанна Геннадьевна</a:t>
            </a:r>
          </a:p>
          <a:p>
            <a:pPr marL="45720" indent="0" algn="ctr"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+375(29)318-33-40</a:t>
            </a:r>
          </a:p>
          <a:p>
            <a:pPr algn="just"/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технического и художественного творчества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 algn="ctr"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26-15-54</a:t>
            </a:r>
          </a:p>
          <a:p>
            <a:pPr algn="just"/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 </a:t>
            </a:r>
            <a:r>
              <a:rPr lang="ru-RU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ГОДУиРУПО</a:t>
            </a:r>
            <a:endParaRPr lang="ru-RU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en-US" sz="3000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info@domuchitelya.by</a:t>
            </a:r>
            <a:endParaRPr lang="ru-RU" sz="3000" u="sng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Республиканского центра инновационного и технического творчества:</a:t>
            </a:r>
          </a:p>
          <a:p>
            <a:pPr marL="45720" indent="0" algn="ctr">
              <a:buNone/>
            </a:pPr>
            <a:r>
              <a:rPr lang="en-US" sz="3000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www.rcitt.by</a:t>
            </a:r>
            <a:endParaRPr lang="ru-RU" sz="3000" u="sng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82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9"/>
            <a:ext cx="8568952" cy="574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Номинация </a:t>
            </a:r>
            <a:r>
              <a:rPr lang="ru-RU" sz="3200" b="1" i="1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«Мы </a:t>
            </a:r>
            <a:r>
              <a:rPr lang="ru-RU" sz="3200" b="1" i="1" u="sng" dirty="0">
                <a:solidFill>
                  <a:srgbClr val="000000"/>
                </a:solidFill>
                <a:latin typeface="Times New Roman"/>
                <a:ea typeface="Times New Roman"/>
              </a:rPr>
              <a:t>все в истории «</a:t>
            </a:r>
            <a:r>
              <a:rPr lang="ru-RU" sz="3200" b="1" i="1" u="sng" dirty="0" err="1">
                <a:solidFill>
                  <a:srgbClr val="000000"/>
                </a:solidFill>
                <a:latin typeface="Times New Roman"/>
                <a:ea typeface="Times New Roman"/>
              </a:rPr>
              <a:t>профтеха</a:t>
            </a:r>
            <a:r>
              <a:rPr lang="ru-RU" sz="3200" b="1" i="1" u="sng" dirty="0">
                <a:solidFill>
                  <a:srgbClr val="000000"/>
                </a:solidFill>
                <a:latin typeface="Times New Roman"/>
                <a:ea typeface="Times New Roman"/>
              </a:rPr>
              <a:t>» определенной значимся </a:t>
            </a:r>
            <a:r>
              <a:rPr lang="ru-RU" sz="3200" b="1" i="1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строкой»</a:t>
            </a:r>
          </a:p>
          <a:p>
            <a:pPr indent="450215" algn="ctr">
              <a:spcAft>
                <a:spcPts val="0"/>
              </a:spcAft>
            </a:pPr>
            <a:endParaRPr lang="ru-RU" sz="2700" b="1" i="1" u="sng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700" dirty="0" smtClean="0">
                <a:latin typeface="Times New Roman"/>
                <a:ea typeface="Times New Roman"/>
                <a:cs typeface="Times New Roman"/>
              </a:rPr>
              <a:t>Размер </a:t>
            </a:r>
            <a:r>
              <a:rPr lang="ru-RU" sz="2700" dirty="0">
                <a:latin typeface="Times New Roman"/>
                <a:ea typeface="Times New Roman"/>
                <a:cs typeface="Times New Roman"/>
              </a:rPr>
              <a:t>макета книги (высота*ширина) –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50см*35см.</a:t>
            </a:r>
            <a:endParaRPr lang="ru-RU" sz="2700" b="1" dirty="0">
              <a:latin typeface="Calibri"/>
              <a:ea typeface="Times New Roman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700" dirty="0">
                <a:latin typeface="Times New Roman"/>
                <a:ea typeface="Times New Roman"/>
                <a:cs typeface="Times New Roman"/>
              </a:rPr>
              <a:t>Объем книги – произвольный (в зависимости от количества профессий; на каждой странице профессия).</a:t>
            </a:r>
            <a:endParaRPr lang="ru-RU" sz="2700" dirty="0">
              <a:latin typeface="Calibri"/>
              <a:ea typeface="Times New Roman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700" dirty="0">
                <a:latin typeface="Times New Roman"/>
                <a:ea typeface="Times New Roman"/>
                <a:cs typeface="Times New Roman"/>
              </a:rPr>
              <a:t>Содержание книги – демонстрация профессий в картинках (использование различных техник при оформлении страничек).</a:t>
            </a:r>
            <a:endParaRPr lang="ru-RU" sz="2700" dirty="0">
              <a:latin typeface="Calibri"/>
              <a:ea typeface="Times New Roman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700" dirty="0">
                <a:latin typeface="Times New Roman"/>
                <a:ea typeface="Times New Roman"/>
                <a:cs typeface="Times New Roman"/>
              </a:rPr>
              <a:t>Оформление обложки книги и страниц в различных техниках декоративно-прикладного творчества.</a:t>
            </a:r>
            <a:r>
              <a:rPr lang="ru-RU" sz="2700" dirty="0">
                <a:latin typeface="Calibri"/>
                <a:ea typeface="Times New Roman"/>
                <a:cs typeface="Times New Roman"/>
              </a:rPr>
              <a:t> </a:t>
            </a:r>
            <a:endParaRPr lang="ru-RU" sz="27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69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59363"/>
            <a:ext cx="8352928" cy="58055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57" b="100000" l="2524" r="98580">
                        <a14:foregroundMark x1="34385" y1="63314" x2="34385" y2="63314"/>
                        <a14:foregroundMark x1="15300" y1="49349" x2="15300" y2="49349"/>
                        <a14:foregroundMark x1="9464" y1="36805" x2="9464" y2="36805"/>
                        <a14:foregroundMark x1="10252" y1="40237" x2="10252" y2="40237"/>
                        <a14:foregroundMark x1="8833" y1="43195" x2="8833" y2="43195"/>
                        <a14:foregroundMark x1="7256" y1="38817" x2="7256" y2="38817"/>
                        <a14:foregroundMark x1="5363" y1="40947" x2="5363" y2="40947"/>
                        <a14:foregroundMark x1="40694" y1="89349" x2="40694" y2="89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93096"/>
            <a:ext cx="1179343" cy="15718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0650" y="1412776"/>
            <a:ext cx="3409342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ru-RU" sz="2800" i="1" dirty="0" smtClean="0"/>
              <a:t>Маляр – это профессия….</a:t>
            </a:r>
            <a:r>
              <a:rPr lang="ru-RU" i="1" dirty="0" smtClean="0"/>
              <a:t>- </a:t>
            </a:r>
            <a:endParaRPr lang="ru-RU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3111" y1="9155" x2="53111" y2="9155"/>
                        <a14:foregroundMark x1="94889" y1="77042" x2="94889" y2="77042"/>
                        <a14:foregroundMark x1="94222" y1="70070" x2="94222" y2="70070"/>
                        <a14:foregroundMark x1="12667" y1="8380" x2="12667" y2="8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04" y="1713873"/>
            <a:ext cx="2356969" cy="39473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756" b="93433" l="9739" r="96522">
                        <a14:foregroundMark x1="86087" y1="30415" x2="86087" y2="30415"/>
                        <a14:foregroundMark x1="80870" y1="28111" x2="80870" y2="28111"/>
                        <a14:foregroundMark x1="84000" y1="34677" x2="84000" y2="34677"/>
                        <a14:foregroundMark x1="87826" y1="34217" x2="87826" y2="34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8">
            <a:off x="6792346" y="3100985"/>
            <a:ext cx="1911590" cy="2885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20" b="100000" l="7227" r="90332">
                        <a14:foregroundMark x1="18359" y1="15044" x2="18359" y2="15044"/>
                        <a14:foregroundMark x1="31836" y1="15929" x2="31836" y2="15929"/>
                        <a14:foregroundMark x1="14648" y1="24189" x2="14648" y2="24189"/>
                        <a14:foregroundMark x1="18652" y1="27876" x2="18652" y2="27876"/>
                        <a14:foregroundMark x1="12207" y1="22861" x2="12207" y2="22861"/>
                        <a14:foregroundMark x1="10449" y1="20354" x2="10449" y2="20354"/>
                        <a14:foregroundMark x1="20410" y1="33038" x2="20410" y2="33038"/>
                        <a14:foregroundMark x1="19531" y1="29499" x2="19531" y2="29499"/>
                        <a14:foregroundMark x1="19727" y1="31268" x2="19727" y2="31268"/>
                        <a14:foregroundMark x1="19727" y1="33776" x2="19727" y2="33776"/>
                        <a14:foregroundMark x1="18359" y1="28024" x2="18359" y2="28024"/>
                        <a14:foregroundMark x1="19434" y1="31268" x2="19434" y2="31268"/>
                        <a14:foregroundMark x1="30176" y1="15487" x2="30176" y2="15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249" y="1137200"/>
            <a:ext cx="2378039" cy="157452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785" b="98673" l="6543" r="95215">
                        <a14:foregroundMark x1="36230" y1="47050" x2="36230" y2="47050"/>
                        <a14:foregroundMark x1="32129" y1="31711" x2="32129" y2="31711"/>
                        <a14:foregroundMark x1="29004" y1="36431" x2="29004" y2="36431"/>
                        <a14:foregroundMark x1="26855" y1="44985" x2="26855" y2="44985"/>
                        <a14:foregroundMark x1="24219" y1="46165" x2="24219" y2="46165"/>
                        <a14:foregroundMark x1="25977" y1="46313" x2="25977" y2="46313"/>
                        <a14:foregroundMark x1="28223" y1="40855" x2="28223" y2="40855"/>
                        <a14:foregroundMark x1="28613" y1="39528" x2="28613" y2="39528"/>
                        <a14:foregroundMark x1="27441" y1="42920" x2="27441" y2="42920"/>
                        <a14:foregroundMark x1="29688" y1="34808" x2="29688" y2="34808"/>
                        <a14:foregroundMark x1="30469" y1="33038" x2="30469" y2="33038"/>
                        <a14:foregroundMark x1="45508" y1="94838" x2="45508" y2="94838"/>
                        <a14:foregroundMark x1="30469" y1="32596" x2="30469" y2="32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19426"/>
            <a:ext cx="2187720" cy="14485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325" b="98408" l="0" r="100000">
                        <a14:foregroundMark x1="74750" y1="52229" x2="74750" y2="52229"/>
                        <a14:foregroundMark x1="70750" y1="33439" x2="70750" y2="33439"/>
                        <a14:foregroundMark x1="71000" y1="44904" x2="71000" y2="44904"/>
                        <a14:foregroundMark x1="74750" y1="44904" x2="74750" y2="44904"/>
                        <a14:foregroundMark x1="86500" y1="28025" x2="86500" y2="28025"/>
                        <a14:foregroundMark x1="93875" y1="18790" x2="93875" y2="18790"/>
                        <a14:foregroundMark x1="88625" y1="22611" x2="88625" y2="22611"/>
                        <a14:foregroundMark x1="94375" y1="16242" x2="94375" y2="16242"/>
                        <a14:foregroundMark x1="90500" y1="22930" x2="90500" y2="22930"/>
                        <a14:foregroundMark x1="69875" y1="16242" x2="69875" y2="16242"/>
                        <a14:foregroundMark x1="82625" y1="33758" x2="82625" y2="33758"/>
                        <a14:foregroundMark x1="71625" y1="15287" x2="71625" y2="15287"/>
                        <a14:foregroundMark x1="76125" y1="29299" x2="76125" y2="29299"/>
                        <a14:foregroundMark x1="78250" y1="39490" x2="78250" y2="39490"/>
                        <a14:foregroundMark x1="76625" y1="34713" x2="76625" y2="34713"/>
                        <a14:foregroundMark x1="39375" y1="16561" x2="39375" y2="16561"/>
                        <a14:foregroundMark x1="35500" y1="13376" x2="35500" y2="13376"/>
                        <a14:foregroundMark x1="84875" y1="71656" x2="84875" y2="71656"/>
                        <a14:foregroundMark x1="26000" y1="88217" x2="26000" y2="88217"/>
                        <a14:foregroundMark x1="40375" y1="94586" x2="40375" y2="94586"/>
                        <a14:foregroundMark x1="75125" y1="23885" x2="75125" y2="23885"/>
                        <a14:foregroundMark x1="73875" y1="19745" x2="73875" y2="19745"/>
                        <a14:foregroundMark x1="78125" y1="38535" x2="78125" y2="38535"/>
                        <a14:foregroundMark x1="79375" y1="39490" x2="79375" y2="39490"/>
                        <a14:foregroundMark x1="76875" y1="36624" x2="76875" y2="36624"/>
                        <a14:foregroundMark x1="76875" y1="32166" x2="76875" y2="321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85247" flipV="1">
            <a:off x="2107570" y="3170194"/>
            <a:ext cx="4096502" cy="1183861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>
            <a:off x="683568" y="849884"/>
            <a:ext cx="4032448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39552" y="1137200"/>
            <a:ext cx="0" cy="4916253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37135" y="449774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35 см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-85298" y="339527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50 см</a:t>
            </a:r>
            <a:endParaRPr lang="ru-RU" sz="2000" b="1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82" b="95723" l="9961" r="89941">
                        <a14:foregroundMark x1="20605" y1="39823" x2="20605" y2="39823"/>
                        <a14:foregroundMark x1="22070" y1="50147" x2="22070" y2="50147"/>
                        <a14:foregroundMark x1="16406" y1="48525" x2="16406" y2="48525"/>
                        <a14:foregroundMark x1="15234" y1="45870" x2="15234" y2="45870"/>
                        <a14:foregroundMark x1="22266" y1="52360" x2="22266" y2="52360"/>
                        <a14:foregroundMark x1="18848" y1="49115" x2="18848" y2="49115"/>
                        <a14:foregroundMark x1="48926" y1="95723" x2="48926" y2="95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9131">
            <a:off x="4319227" y="3476718"/>
            <a:ext cx="2891112" cy="191423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 rot="1025288">
            <a:off x="6190757" y="3045439"/>
            <a:ext cx="1947061" cy="60698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ru-RU" sz="3200" b="1" dirty="0" smtClean="0">
                <a:latin typeface="Bookman Old Style" panose="02050604050505020204" pitchFamily="18" charset="0"/>
              </a:rPr>
              <a:t>Я маляр!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683568" y="6237312"/>
            <a:ext cx="8020368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30472" y="6325289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70 см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120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2" r="18551" b="8304"/>
          <a:stretch/>
        </p:blipFill>
        <p:spPr>
          <a:xfrm>
            <a:off x="5940152" y="3989542"/>
            <a:ext cx="2232248" cy="2868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17" y="267185"/>
            <a:ext cx="799288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ПРИМЕРЫ МАКЕТОВ КНИГ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t="4832" r="4926" b="6955"/>
          <a:stretch/>
        </p:blipFill>
        <p:spPr>
          <a:xfrm>
            <a:off x="4139952" y="1351200"/>
            <a:ext cx="4131836" cy="274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97254"/>
            <a:ext cx="345638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104251"/>
            <a:ext cx="3955733" cy="2639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66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1" t="8309" r="15235" b="2687"/>
          <a:stretch/>
        </p:blipFill>
        <p:spPr>
          <a:xfrm>
            <a:off x="302611" y="332656"/>
            <a:ext cx="3641592" cy="3316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73" y="3463823"/>
            <a:ext cx="3672408" cy="3416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2500" r="2580"/>
          <a:stretch/>
        </p:blipFill>
        <p:spPr>
          <a:xfrm>
            <a:off x="162363" y="3708747"/>
            <a:ext cx="3922087" cy="2856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r="3006"/>
          <a:stretch/>
        </p:blipFill>
        <p:spPr>
          <a:xfrm>
            <a:off x="4499992" y="286691"/>
            <a:ext cx="3960440" cy="3281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928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982" y="764704"/>
            <a:ext cx="8712968" cy="429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Номинация </a:t>
            </a:r>
            <a:r>
              <a:rPr lang="ru-RU" sz="3200" b="1" i="1" u="sng" dirty="0">
                <a:solidFill>
                  <a:srgbClr val="000000"/>
                </a:solidFill>
                <a:latin typeface="Times New Roman"/>
                <a:ea typeface="Times New Roman"/>
              </a:rPr>
              <a:t>«Историю </a:t>
            </a:r>
            <a:r>
              <a:rPr lang="ru-RU" sz="3200" b="1" i="1" u="sng" dirty="0" err="1">
                <a:solidFill>
                  <a:srgbClr val="000000"/>
                </a:solidFill>
                <a:latin typeface="Times New Roman"/>
                <a:ea typeface="Times New Roman"/>
              </a:rPr>
              <a:t>профтехобразования</a:t>
            </a:r>
            <a:r>
              <a:rPr lang="ru-RU" sz="3200" b="1" i="1" u="sng" dirty="0">
                <a:solidFill>
                  <a:srgbClr val="000000"/>
                </a:solidFill>
                <a:latin typeface="Times New Roman"/>
                <a:ea typeface="Times New Roman"/>
              </a:rPr>
              <a:t> листая, откроем ей сердца свои» </a:t>
            </a:r>
            <a:endParaRPr lang="ru-RU" sz="3200" b="1" i="1" u="sng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2700" b="1" i="1" u="sng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514350" indent="-5143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700" dirty="0" smtClean="0">
                <a:latin typeface="Times New Roman"/>
                <a:ea typeface="Times New Roman"/>
                <a:cs typeface="Times New Roman"/>
              </a:rPr>
              <a:t>Размер </a:t>
            </a:r>
            <a:r>
              <a:rPr lang="ru-RU" sz="2700" dirty="0">
                <a:latin typeface="Times New Roman"/>
                <a:ea typeface="Times New Roman"/>
                <a:cs typeface="Times New Roman"/>
              </a:rPr>
              <a:t>дневника – формат А4.</a:t>
            </a:r>
            <a:endParaRPr lang="ru-RU" sz="2700" dirty="0">
              <a:latin typeface="Calibri"/>
              <a:ea typeface="Times New Roman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700" dirty="0">
                <a:latin typeface="Times New Roman"/>
                <a:ea typeface="Times New Roman"/>
                <a:cs typeface="Times New Roman"/>
              </a:rPr>
              <a:t>Объем дневника – произвольный.</a:t>
            </a:r>
            <a:endParaRPr lang="ru-RU" sz="2700" dirty="0">
              <a:latin typeface="Calibri"/>
              <a:ea typeface="Times New Roman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700" dirty="0">
                <a:latin typeface="Times New Roman"/>
                <a:ea typeface="Times New Roman"/>
                <a:cs typeface="Times New Roman"/>
              </a:rPr>
              <a:t>Содержание дневника – хроникальная летопись учреждения.</a:t>
            </a:r>
            <a:endParaRPr lang="ru-RU" sz="2700" dirty="0">
              <a:latin typeface="Calibri"/>
              <a:ea typeface="Times New Roman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700" dirty="0">
                <a:latin typeface="Times New Roman"/>
                <a:ea typeface="Times New Roman"/>
                <a:cs typeface="Times New Roman"/>
              </a:rPr>
              <a:t>Оформление обложки дневника – единый титульный лист по согласованию.</a:t>
            </a:r>
            <a:endParaRPr lang="ru-RU" sz="27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25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724"/>
            <a:ext cx="5256584" cy="677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659"/>
            <a:ext cx="7344816" cy="681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73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1948</TotalTime>
  <Words>614</Words>
  <Application>Microsoft Office PowerPoint</Application>
  <PresentationFormat>Экран (4:3)</PresentationFormat>
  <Paragraphs>142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МАКЕТОВ КНИГ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Выставочный зал</dc:creator>
  <cp:lastModifiedBy>Выставочный зал</cp:lastModifiedBy>
  <cp:revision>183</cp:revision>
  <cp:lastPrinted>2020-01-21T12:33:51Z</cp:lastPrinted>
  <dcterms:created xsi:type="dcterms:W3CDTF">2019-01-16T08:45:55Z</dcterms:created>
  <dcterms:modified xsi:type="dcterms:W3CDTF">2020-03-03T07:12:21Z</dcterms:modified>
</cp:coreProperties>
</file>